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7cf7325262b45b9" /><Relationship Type="http://schemas.openxmlformats.org/officeDocument/2006/relationships/extended-properties" Target="/docProps/app.xml" Id="R1a927f3b4da749e3" /><Relationship Type="http://schemas.openxmlformats.org/officeDocument/2006/relationships/officeDocument" Target="/ppt/presentation.xml" Id="R454979e6746145c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59e6c84a6e0447a"/>
  </p:sldMasterIdLst>
  <p:notesMasterIdLst>
    <p:notesMasterId xmlns:r="http://schemas.openxmlformats.org/officeDocument/2006/relationships" r:id="Rae3f4e854fbf49ab"/>
  </p:notesMasterIdLst>
  <p:sldIdLst>
    <p:sldId xmlns:r="http://schemas.openxmlformats.org/officeDocument/2006/relationships" id="256" r:id="R08cffd8ac91540c1"/>
    <p:sldId xmlns:r="http://schemas.openxmlformats.org/officeDocument/2006/relationships" id="257" r:id="R48a71f4fc2df4417"/>
    <p:sldId xmlns:r="http://schemas.openxmlformats.org/officeDocument/2006/relationships" id="258" r:id="Ra091d46eb3d34628"/>
    <p:sldId xmlns:r="http://schemas.openxmlformats.org/officeDocument/2006/relationships" id="259" r:id="Rb5833b852ebb48f9"/>
    <p:sldId xmlns:r="http://schemas.openxmlformats.org/officeDocument/2006/relationships" id="260" r:id="Rbff31a10f9194593"/>
    <p:sldId xmlns:r="http://schemas.openxmlformats.org/officeDocument/2006/relationships" id="261" r:id="Rf7bbb75527af4a8e"/>
    <p:sldId xmlns:r="http://schemas.openxmlformats.org/officeDocument/2006/relationships" id="262" r:id="Rbb1533ec974048cd"/>
    <p:sldId xmlns:r="http://schemas.openxmlformats.org/officeDocument/2006/relationships" id="263" r:id="Rde330e42c1ce4299"/>
    <p:sldId xmlns:r="http://schemas.openxmlformats.org/officeDocument/2006/relationships" id="264" r:id="Rc41231247c964d62"/>
    <p:sldId xmlns:r="http://schemas.openxmlformats.org/officeDocument/2006/relationships" id="265" r:id="R5d58c63ab87d4200"/>
    <p:sldId xmlns:r="http://schemas.openxmlformats.org/officeDocument/2006/relationships" id="266" r:id="R754c176584e34a2c"/>
    <p:sldId xmlns:r="http://schemas.openxmlformats.org/officeDocument/2006/relationships" id="267" r:id="Ra35600a9472640fa"/>
    <p:sldId xmlns:r="http://schemas.openxmlformats.org/officeDocument/2006/relationships" id="268" r:id="Rb3d77e98da424304"/>
    <p:sldId xmlns:r="http://schemas.openxmlformats.org/officeDocument/2006/relationships" id="269" r:id="R5113feea4372417d"/>
    <p:sldId xmlns:r="http://schemas.openxmlformats.org/officeDocument/2006/relationships" id="270" r:id="R90c91a4fb7284999"/>
    <p:sldId xmlns:r="http://schemas.openxmlformats.org/officeDocument/2006/relationships" id="271" r:id="R70a889cb0dc74720"/>
    <p:sldId xmlns:r="http://schemas.openxmlformats.org/officeDocument/2006/relationships" id="272" r:id="Rd982148a94d84df7"/>
    <p:sldId xmlns:r="http://schemas.openxmlformats.org/officeDocument/2006/relationships" id="273" r:id="R9af38ed62d1b4e81"/>
    <p:sldId xmlns:r="http://schemas.openxmlformats.org/officeDocument/2006/relationships" id="274" r:id="R4aad2b08384d42f5"/>
    <p:sldId xmlns:r="http://schemas.openxmlformats.org/officeDocument/2006/relationships" id="275" r:id="Re193cc0f481a4fad"/>
    <p:sldId xmlns:r="http://schemas.openxmlformats.org/officeDocument/2006/relationships" id="276" r:id="R239535d5d5104b7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955f1b0f7a7446e" /><Relationship Type="http://schemas.openxmlformats.org/officeDocument/2006/relationships/slideMaster" Target="/ppt/slideMasters/slideMaster1.xml" Id="R659e6c84a6e0447a" /><Relationship Type="http://schemas.openxmlformats.org/officeDocument/2006/relationships/notesMaster" Target="/ppt/notesMasters/notesMaster1.xml" Id="Rae3f4e854fbf49ab" /><Relationship Type="http://schemas.openxmlformats.org/officeDocument/2006/relationships/presProps" Target="/ppt/presProps.xml" Id="Rc53630e962524d43" /><Relationship Type="http://schemas.openxmlformats.org/officeDocument/2006/relationships/tableStyles" Target="/ppt/tableStyles.xml" Id="Rd58295123bd14b16" /><Relationship Type="http://schemas.openxmlformats.org/officeDocument/2006/relationships/slide" Target="/ppt/slides/slide1.xml" Id="R08cffd8ac91540c1" /><Relationship Type="http://schemas.openxmlformats.org/officeDocument/2006/relationships/slide" Target="/ppt/slides/slide2.xml" Id="R48a71f4fc2df4417" /><Relationship Type="http://schemas.openxmlformats.org/officeDocument/2006/relationships/slide" Target="/ppt/slides/slide3.xml" Id="Ra091d46eb3d34628" /><Relationship Type="http://schemas.openxmlformats.org/officeDocument/2006/relationships/slide" Target="/ppt/slides/slide4.xml" Id="Rb5833b852ebb48f9" /><Relationship Type="http://schemas.openxmlformats.org/officeDocument/2006/relationships/slide" Target="/ppt/slides/slide5.xml" Id="Rbff31a10f9194593" /><Relationship Type="http://schemas.openxmlformats.org/officeDocument/2006/relationships/slide" Target="/ppt/slides/slide6.xml" Id="Rf7bbb75527af4a8e" /><Relationship Type="http://schemas.openxmlformats.org/officeDocument/2006/relationships/slide" Target="/ppt/slides/slide7.xml" Id="Rbb1533ec974048cd" /><Relationship Type="http://schemas.openxmlformats.org/officeDocument/2006/relationships/slide" Target="/ppt/slides/slide8.xml" Id="Rde330e42c1ce4299" /><Relationship Type="http://schemas.openxmlformats.org/officeDocument/2006/relationships/slide" Target="/ppt/slides/slide9.xml" Id="Rc41231247c964d62" /><Relationship Type="http://schemas.openxmlformats.org/officeDocument/2006/relationships/slide" Target="/ppt/slides/slide10.xml" Id="R5d58c63ab87d4200" /><Relationship Type="http://schemas.openxmlformats.org/officeDocument/2006/relationships/slide" Target="/ppt/slides/slide11.xml" Id="R754c176584e34a2c" /><Relationship Type="http://schemas.openxmlformats.org/officeDocument/2006/relationships/slide" Target="/ppt/slides/slide12.xml" Id="Ra35600a9472640fa" /><Relationship Type="http://schemas.openxmlformats.org/officeDocument/2006/relationships/slide" Target="/ppt/slides/slide13.xml" Id="Rb3d77e98da424304" /><Relationship Type="http://schemas.openxmlformats.org/officeDocument/2006/relationships/slide" Target="/ppt/slides/slide14.xml" Id="R5113feea4372417d" /><Relationship Type="http://schemas.openxmlformats.org/officeDocument/2006/relationships/slide" Target="/ppt/slides/slide15.xml" Id="R90c91a4fb7284999" /><Relationship Type="http://schemas.openxmlformats.org/officeDocument/2006/relationships/slide" Target="/ppt/slides/slide16.xml" Id="R70a889cb0dc74720" /><Relationship Type="http://schemas.openxmlformats.org/officeDocument/2006/relationships/slide" Target="/ppt/slides/slide17.xml" Id="Rd982148a94d84df7" /><Relationship Type="http://schemas.openxmlformats.org/officeDocument/2006/relationships/slide" Target="/ppt/slides/slide18.xml" Id="R9af38ed62d1b4e81" /><Relationship Type="http://schemas.openxmlformats.org/officeDocument/2006/relationships/slide" Target="/ppt/slides/slide19.xml" Id="R4aad2b08384d42f5" /><Relationship Type="http://schemas.openxmlformats.org/officeDocument/2006/relationships/slide" Target="/ppt/slides/slide20.xml" Id="Re193cc0f481a4fad" /><Relationship Type="http://schemas.openxmlformats.org/officeDocument/2006/relationships/slide" Target="/ppt/slides/slide21.xml" Id="R239535d5d5104b7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704f2d6828471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97f9c370e924245" /><Relationship Type="http://schemas.openxmlformats.org/officeDocument/2006/relationships/notesMaster" Target="/ppt/notesMasters/notesMaster1.xml" Id="R7a3218f466ba4fb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fa366b473648f3" /><Relationship Type="http://schemas.openxmlformats.org/officeDocument/2006/relationships/notesMaster" Target="/ppt/notesMasters/notesMaster1.xml" Id="R356e47eb856a4e2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48174be7a19409e" /><Relationship Type="http://schemas.openxmlformats.org/officeDocument/2006/relationships/notesMaster" Target="/ppt/notesMasters/notesMaster1.xml" Id="Red647a1bb9ba4b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76ef583211e4924" /><Relationship Type="http://schemas.openxmlformats.org/officeDocument/2006/relationships/notesMaster" Target="/ppt/notesMasters/notesMaster1.xml" Id="Raa2dc8912824429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994f3bfca942e6" /><Relationship Type="http://schemas.openxmlformats.org/officeDocument/2006/relationships/notesMaster" Target="/ppt/notesMasters/notesMaster1.xml" Id="Rd0c5923899ec44a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bfe9e3dc6d4df1" /><Relationship Type="http://schemas.openxmlformats.org/officeDocument/2006/relationships/notesMaster" Target="/ppt/notesMasters/notesMaster1.xml" Id="Ree7869fe6cb140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3db1a55ff2844cd" /><Relationship Type="http://schemas.openxmlformats.org/officeDocument/2006/relationships/notesMaster" Target="/ppt/notesMasters/notesMaster1.xml" Id="Rb39899191a66471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35cd6902d34a56" /><Relationship Type="http://schemas.openxmlformats.org/officeDocument/2006/relationships/notesMaster" Target="/ppt/notesMasters/notesMaster1.xml" Id="R57e6806cad9b496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b55d069d77647e3" /><Relationship Type="http://schemas.openxmlformats.org/officeDocument/2006/relationships/notesMaster" Target="/ppt/notesMasters/notesMaster1.xml" Id="Rdddae1572bde4f1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260350578fb46fe" /><Relationship Type="http://schemas.openxmlformats.org/officeDocument/2006/relationships/notesMaster" Target="/ppt/notesMasters/notesMaster1.xml" Id="Re60f96e56c3e4f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a624a2180d44a24" /><Relationship Type="http://schemas.openxmlformats.org/officeDocument/2006/relationships/notesMaster" Target="/ppt/notesMasters/notesMaster1.xml" Id="Ra696adb7482c472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ab11bf05f914d30" /><Relationship Type="http://schemas.openxmlformats.org/officeDocument/2006/relationships/notesMaster" Target="/ppt/notesMasters/notesMaster1.xml" Id="Re74ebf99568c423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b98803995f9407f" /><Relationship Type="http://schemas.openxmlformats.org/officeDocument/2006/relationships/notesMaster" Target="/ppt/notesMasters/notesMaster1.xml" Id="Rdba2720c929346b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45f91f1f744bad" /><Relationship Type="http://schemas.openxmlformats.org/officeDocument/2006/relationships/notesMaster" Target="/ppt/notesMasters/notesMaster1.xml" Id="R6c802209535e425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69993cfef734f40" /><Relationship Type="http://schemas.openxmlformats.org/officeDocument/2006/relationships/notesMaster" Target="/ppt/notesMasters/notesMaster1.xml" Id="R90973a6eaa52491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f1c3fdc0c35441f" /><Relationship Type="http://schemas.openxmlformats.org/officeDocument/2006/relationships/notesMaster" Target="/ppt/notesMasters/notesMaster1.xml" Id="R3a8d19776f3d4944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ffcc3e641594dfa" /><Relationship Type="http://schemas.openxmlformats.org/officeDocument/2006/relationships/notesMaster" Target="/ppt/notesMasters/notesMaster1.xml" Id="R9eda52f6c4fe428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2e08c6a5c8b40c7" /><Relationship Type="http://schemas.openxmlformats.org/officeDocument/2006/relationships/notesMaster" Target="/ppt/notesMasters/notesMaster1.xml" Id="R325f9fb4451147f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364979c512a4d21" /><Relationship Type="http://schemas.openxmlformats.org/officeDocument/2006/relationships/notesMaster" Target="/ppt/notesMasters/notesMaster1.xml" Id="Rf661a3d0fc3b4358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27090faedbb4a4c" /><Relationship Type="http://schemas.openxmlformats.org/officeDocument/2006/relationships/notesMaster" Target="/ppt/notesMasters/notesMaster1.xml" Id="Rf89a130f7e9547d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1847c02a4a544c7" /><Relationship Type="http://schemas.openxmlformats.org/officeDocument/2006/relationships/notesMaster" Target="/ppt/notesMasters/notesMaster1.xml" Id="R9ea1440a162a45a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Студия помогает работать с внутренними документами, кодом и знаниями компании. Основной сценарий этой презентации — полностью локальная обработка. Облачное размещение и внешние подключения рассматриваются отдельно.</a:t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числа на слайде условные и не являются измерениями работы клиентов. До Студии: поиск 12 минут, подготовка 13, проверка 5, итого 30. Со Студией: поиск 5, подготовка 5, проверка 8, итого 18. Чистое высвобождение 12 минут, или 40%. Дополнительная проверка ответа ИИ учтена.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Все значения являются сценарными допущениями автора. Рабочие дни — условные 22 в месяц, не календарная норма. Стоимость часа — полные затраты работодателя, не часовая зарплата сотрудника. 12 минут уже учитывают проверку. Не следует применять коэффициент качества второй раз к этому времени.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25 × 2 × 22 = 1100 задач в месяц. 1100 × 12 / 60 = 220 часов. 220 × 1200 = 264000 рублей в месяц — денежный эквивалент рабочего времени, а не автоматическое снижение фонда оплаты труда.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Коэффициент полезного использования времени 0,60 отражает возможность направить высвобождённое время на другую полезную работу. Он не обозначает точность ИИ. 264000 × 0,60 = 158400. За вычетом условных регулярных затрат 90000 получаем 68400 рублей экономического эквивалента в месяц. Денежный поток может отличаться.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Условные составляющие ежемесячной полной стоимости: амортизация сервера 30000, ресурсы10000, обслуживание30000, поддержка20000, сумма90000. Это допущения, не коммерческие цены НайсСофт. Разовые затраты на внедрение и обучение оцениваются отдельно. Покупка сервера требует денежного финансирования заранее, даже если в экономической модели используется амортизация. Покупку и амортизацию не надо складывать как два расхода в одном и том же расчёте.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Сценарии: 1100 × 5 /60=91,6667 часа, ×1200 ×0,6−90000=−24000. При12мин220часов, эффект68400. При20мин366,6667часа, эффект174000. Порог нулевого регулярного экономического эффекта:90000/(1100/60×1200×0,6)=6,8182мин на задачу. Разовые расходы не включены.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Условные частоты и экономия:20разборов×15мин=5ч,20инструкций×12мин=4ч,30типовыхответов×8мин=4ч, сумма13ч. Дополнительное обслуживание Студии6ч, чистое7ч. Это отдельный пример роли. Не складывать его с220часами общего примера без проверки пересечения пользователей и задач. Значение6ч не привязано к условному бюджету30000 на слайде11.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Правовая основа: https://www.consultant.ru/document/cons_doc_LAW_61801/ , статьи3,18.1,19. Локальная установка сама по себе не обеспечивает юридическое соответствие152-ФЗ. Для конкретной системы требуются организационные и технические меры. Регистрация, общие ссылки, внешние подключения и административный доступ должны быть проверены перед эксплуатацией.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Четыре недели — предлагаемый организационный план проверки, не гарантия срока внедрения. Подготовка инфраструктуры, договоров и необходимых доступов может занять отдельное время. Измерения желательно проводить на сопоставимых задачах, фиксируя как время подготовки, так и время проверки и переделки.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обсуждения внедрения: +7 (499) 390-24-64. Документация: https://studio.ncsgp.ru . Для встречи полезно подготовить один рабочий процесс, примеры документов и ограничения по обработке данных.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Описание возможностей: документация НайсСофт — ИИ Студии 0.18.0, разделы о чатах, файлах, агентах, моделях и администрировании. Руководство: https://studio.ncsgp.ru . Базовые механизмы: https://www.librechat.ai/docs/features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a689205bdd425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1fac37af81346b4" /><Relationship Type="http://schemas.openxmlformats.org/officeDocument/2006/relationships/slideLayout" Target="/ppt/slideLayouts/slideLayout1.xml" Id="Rd808bead88c445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08bead88c445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557ef63be24772" /><Relationship Type="http://schemas.openxmlformats.org/officeDocument/2006/relationships/notesSlide" Target="/ppt/notesSlides/notesSlide1.xml" Id="R2e6963e1ed684c4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a5a2e406894109" /><Relationship Type="http://schemas.openxmlformats.org/officeDocument/2006/relationships/notesSlide" Target="/ppt/notesSlides/notesSlide2.xml" Id="R2be49409cfa2440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a4809ed5304c26" /><Relationship Type="http://schemas.openxmlformats.org/officeDocument/2006/relationships/notesSlide" Target="/ppt/notesSlides/notesSlide3.xml" Id="R2ec0b214eea44c8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326ffe2c3d4e7d" /><Relationship Type="http://schemas.openxmlformats.org/officeDocument/2006/relationships/chart" Target="/ppt/slides/charts/chart1.xml" Id="R2132a47b41df4c36" /><Relationship Type="http://schemas.openxmlformats.org/officeDocument/2006/relationships/notesSlide" Target="/ppt/notesSlides/notesSlide4.xml" Id="R455cb71dae09443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9e018b3d76483e" /><Relationship Type="http://schemas.openxmlformats.org/officeDocument/2006/relationships/notesSlide" Target="/ppt/notesSlides/notesSlide5.xml" Id="R37dfc5dffc624d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d43f161e0a48b0" /><Relationship Type="http://schemas.openxmlformats.org/officeDocument/2006/relationships/notesSlide" Target="/ppt/notesSlides/notesSlide6.xml" Id="Rb1ef5490864142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3335002c7408c" /><Relationship Type="http://schemas.openxmlformats.org/officeDocument/2006/relationships/notesSlide" Target="/ppt/notesSlides/notesSlide7.xml" Id="R2d77495641c543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51e5dccabe4e06" /><Relationship Type="http://schemas.openxmlformats.org/officeDocument/2006/relationships/notesSlide" Target="/ppt/notesSlides/notesSlide8.xml" Id="Rc2ef6591842b4c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e447d5d5f496d" /><Relationship Type="http://schemas.openxmlformats.org/officeDocument/2006/relationships/notesSlide" Target="/ppt/notesSlides/notesSlide9.xml" Id="Rb63cfbe77712415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99daa2c954d47" /><Relationship Type="http://schemas.openxmlformats.org/officeDocument/2006/relationships/notesSlide" Target="/ppt/notesSlides/notesSlide10.xml" Id="R5737fd235b4544c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73ff3c6e274024" /><Relationship Type="http://schemas.openxmlformats.org/officeDocument/2006/relationships/notesSlide" Target="/ppt/notesSlides/notesSlide11.xml" Id="R0609b6aa69934d4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441140ccad4537" /><Relationship Type="http://schemas.openxmlformats.org/officeDocument/2006/relationships/notesSlide" Target="/ppt/notesSlides/notesSlide12.xml" Id="R88921a5ac0e9412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5f5c403ea146ac" /><Relationship Type="http://schemas.openxmlformats.org/officeDocument/2006/relationships/notesSlide" Target="/ppt/notesSlides/notesSlide13.xml" Id="Rbf10de9a67aa408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9d57c5c6014916" /><Relationship Type="http://schemas.openxmlformats.org/officeDocument/2006/relationships/notesSlide" Target="/ppt/notesSlides/notesSlide14.xml" Id="Rc27e95609d874af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e4ab578f64bb4" /><Relationship Type="http://schemas.openxmlformats.org/officeDocument/2006/relationships/notesSlide" Target="/ppt/notesSlides/notesSlide15.xml" Id="R8cea674ccacd44a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211e5796614c80" /><Relationship Type="http://schemas.openxmlformats.org/officeDocument/2006/relationships/notesSlide" Target="/ppt/notesSlides/notesSlide16.xml" Id="R22137ccdac3648b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1a36fa08fa4a48" /><Relationship Type="http://schemas.openxmlformats.org/officeDocument/2006/relationships/notesSlide" Target="/ppt/notesSlides/notesSlide17.xml" Id="R6ca77c1e13f241a4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8756a5c0214a44" /><Relationship Type="http://schemas.openxmlformats.org/officeDocument/2006/relationships/notesSlide" Target="/ppt/notesSlides/notesSlide18.xml" Id="R56f21a0d83dd4b9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c57d5048304bca" /><Relationship Type="http://schemas.openxmlformats.org/officeDocument/2006/relationships/notesSlide" Target="/ppt/notesSlides/notesSlide19.xml" Id="R05889e180e294ec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9c252756fd4186" /><Relationship Type="http://schemas.openxmlformats.org/officeDocument/2006/relationships/notesSlide" Target="/ppt/notesSlides/notesSlide20.xml" Id="R695e7d9f6530434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dcfcb7f8dc4e84" /><Relationship Type="http://schemas.openxmlformats.org/officeDocument/2006/relationships/hyperlink" Target="tel:+74993902464" TargetMode="External" Id="Rbca1359a29ea4d90" /><Relationship Type="http://schemas.openxmlformats.org/officeDocument/2006/relationships/hyperlink" Target="https://studio.ncsgp.ru" TargetMode="External" Id="Rc1a7675decf6429c" /><Relationship Type="http://schemas.openxmlformats.org/officeDocument/2006/relationships/notesSlide" Target="/ppt/notesSlides/notesSlide21.xml" Id="Redbd65814ec241e4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stacked"/>
        <c:varyColors val="0"/>
        <c:ser>
          <c:idx val="0"/>
          <c:order val="0"/>
          <c:tx>
            <c:v>Поиск</c:v>
          </c:tx>
          <c:spPr>
            <a:solidFill xmlns:a="http://schemas.openxmlformats.org/drawingml/2006/main">
              <a:srgbClr val="BCC2C9"/>
            </a:solidFill>
          </c:spPr>
          <c:cat>
            <c:strRef>
              <c:f>'Chart Data'!$A$2:$A$3</c:f>
              <c:strCache>
                <c:ptCount val="2"/>
                <c:pt idx="0">
                  <c:v>Обычный процесс</c:v>
                </c:pt>
                <c:pt idx="1">
                  <c:v>Со Студией</c:v>
                </c:pt>
              </c:strCache>
            </c:strRef>
          </c:cat>
          <c:val>
            <c:numRef>
              <c:f>'Chart Data'!$B$2:$B$3</c:f>
              <c:numCache>
                <c:formatCode>General</c:formatCode>
                <c:ptCount val="2"/>
                <c:pt idx="0">
                  <c:v>12</c:v>
                </c:pt>
                <c:pt idx="1">
                  <c:v>5</c:v>
                </c:pt>
              </c:numCache>
            </c:numRef>
          </c:val>
        </c:ser>
        <c:ser>
          <c:idx val="1"/>
          <c:order val="1"/>
          <c:tx>
            <c:v>Подготовка</c:v>
          </c:tx>
          <c:spPr>
            <a:solidFill xmlns:a="http://schemas.openxmlformats.org/drawingml/2006/main">
              <a:srgbClr val="17191C"/>
            </a:solidFill>
          </c:spPr>
          <c:cat>
            <c:strRef>
              <c:f>'Chart Data'!$C$2:$C$3</c:f>
              <c:strCache>
                <c:ptCount val="2"/>
                <c:pt idx="0">
                  <c:v>Обычный процесс</c:v>
                </c:pt>
                <c:pt idx="1">
                  <c:v>Со Студией</c:v>
                </c:pt>
              </c:strCache>
            </c:strRef>
          </c:cat>
          <c:val>
            <c:numRef>
              <c:f>'Chart Data'!$D$2:$D$3</c:f>
              <c:numCache>
                <c:formatCode>General</c:formatCode>
                <c:ptCount val="2"/>
                <c:pt idx="0">
                  <c:v>13</c:v>
                </c:pt>
                <c:pt idx="1">
                  <c:v>5</c:v>
                </c:pt>
              </c:numCache>
            </c:numRef>
          </c:val>
        </c:ser>
        <c:ser>
          <c:idx val="2"/>
          <c:order val="2"/>
          <c:tx>
            <c:v>Проверка</c:v>
          </c:tx>
          <c:spPr>
            <a:solidFill xmlns:a="http://schemas.openxmlformats.org/drawingml/2006/main">
              <a:srgbClr val="BB3029"/>
            </a:solidFill>
          </c:spPr>
          <c:cat>
            <c:strRef>
              <c:f>'Chart Data'!$E$2:$E$3</c:f>
              <c:strCache>
                <c:ptCount val="2"/>
                <c:pt idx="0">
                  <c:v>Обычный процесс</c:v>
                </c:pt>
                <c:pt idx="1">
                  <c:v>Со Студией</c:v>
                </c:pt>
              </c:strCache>
            </c:strRef>
          </c:cat>
          <c:val>
            <c:numRef>
              <c:f>'Chart Data'!$F$2:$F$3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650" b="1">
                  <a:solidFill>
                    <a:srgbClr val="FFFFFF"/>
                  </a:solidFill>
                  <a:latin typeface="DejaVu Sans"/>
                  <a:ea typeface="DejaVu Sans"/>
                  <a:cs typeface="DejaVu Sans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ax val="35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CDFE2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DejaVu Sans"/>
                    <a:ea typeface="DejaVu Sans"/>
                    <a:cs typeface="DejaVu Sans"/>
                  </a:rPr>
                  <a:t>Минуты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  <c:majorUnit val="5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75">
              <a:solidFill>
                <a:srgbClr val="17191C"/>
              </a:solidFill>
              <a:latin typeface="DejaVu Sans"/>
              <a:ea typeface="DejaVu Sans"/>
              <a:cs typeface="DejaVu Sans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9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0">
            <a:extLst xmlns:a="http://schemas.openxmlformats.org/drawingml/2006/main">
              <a:ext uri="{FF2B5EF4-FFF2-40B4-BE49-F238E27FC236}">
                <a16:creationId xmlns:a16="http://schemas.microsoft.com/office/drawing/2014/main" id="{AE503504-7A4C-4512-B930-DE5798147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10477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2776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27769"/>
                </a:solidFill>
                <a:latin typeface="DejaVu Sans"/>
                <a:ea typeface="DejaVu Sans"/>
                <a:cs typeface="DejaVu Sans"/>
              </a:rPr>
              <a:t>НАЙССОФТ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355955C-3588-4EA8-91F4-694D3BDF5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5FB9736-92E1-4942-8778-A1899705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1057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Рабочий ИИ</a:t>
            </a:r>
          </a:p>
          <a:p xmlns:a="http://schemas.openxmlformats.org/drawingml/2006/main">
            <a:pPr>
              <a:def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0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контуре предприятия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618C53E-7B92-45EC-A677-09224D2F8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10858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C5CAD3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C5CAD3"/>
                </a:solidFill>
                <a:latin typeface="DejaVu Sans"/>
                <a:ea typeface="DejaVu Sans"/>
                <a:cs typeface="DejaVu Sans"/>
              </a:rPr>
              <a:t>Польза для руководителя и системного администратора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BC05ECFE-61F0-4916-AB52-2F558AD5A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3890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Сентябрь 2026</a:t>
            </a:r>
          </a:p>
        </p:txBody>
      </p:sp>
    </p:spTree>
    <p:extLst>
      <p:ext uri="{BB962C8B-B14F-4D97-AF65-F5344CB8AC3E}">
        <p14:creationId xmlns:p14="http://schemas.microsoft.com/office/powerpoint/2010/main" val="182436255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0BAFADDC-4F4A-423F-B306-AAE4C1111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Польза для бизнеса и технической команды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455B159-464F-4933-8E4C-D13A8913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B78ACBB-B2D1-4EE1-B1CC-7876317D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6D861FF-B439-435A-97F0-4052C7CA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Руководителю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7AB27B6C-1EE3-4EB3-927B-0E810D070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49053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Меньше времени на подготовку документов и сводок.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Больше проверяемой работы при тех же ресурсах.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Понятные правила обращения с данными.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9059C53-B647-4D73-9FF4-908BC0DFE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Администратору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5197EDDA-65EE-4CFD-B0C3-B33D8CAC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38475"/>
            <a:ext cx="50958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Локальные модели и централизованный доступ.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Помощь с журналами и инструкциями.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Управляемая среда вместо личных внешних чатов.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6EF981F5-43B7-475A-A1AD-085EB4173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Общий результат: сотрудники используют ИИ в разрешённой рабочей среде</a:t>
            </a:r>
          </a:p>
        </p:txBody>
      </p:sp>
    </p:spTree>
    <p:extLst>
      <p:ext uri="{BB962C8B-B14F-4D97-AF65-F5344CB8AC3E}">
        <p14:creationId xmlns:p14="http://schemas.microsoft.com/office/powerpoint/2010/main" val="5672396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6B572B8-EC05-4B72-AA5B-12E55D67A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Как ИИ ускоряет процессы предприятия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84FC09D-C6E3-46B5-B9C7-632DEDE2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Подготовка материала занимает меньше времени. Решение принимает специалист.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E1ADDDA-00CB-4FFF-A449-E75322009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4E5DFD4-1392-4809-9DC0-3B9CCD14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4000500"/>
                <a:gridCol w="4019550"/>
              </a:tblGrid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Процесс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Работа Студии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Польза для команды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Согласование договора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Сопоставление редакций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Быстрее переход к спорным условиям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Техническое обращение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Сводка журналов и проверок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Быстрее первичный разбор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Отчёт руководителю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Объяснение готовых показателей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Меньше ручного оформления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Внутренняя консультация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Ответ по инструкции с источником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Меньше повторного поиска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9BFF094A-96D3-45DF-BCDC-BFC799C8B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Скорость полного процесса зависит также от очередей, согласований и доступности людей.</a:t>
            </a:r>
          </a:p>
        </p:txBody>
      </p:sp>
    </p:spTree>
    <p:extLst>
      <p:ext uri="{BB962C8B-B14F-4D97-AF65-F5344CB8AC3E}">
        <p14:creationId xmlns:p14="http://schemas.microsoft.com/office/powerpoint/2010/main" val="6252057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B0E7AA33-BA5B-45B9-A0DF-DE1AF0ACE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Пример: 30 минут превращаются в 18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A16B82EB-F28F-4B45-BBC6-0EF02576B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Учебный сценарий одной задачи. Время проверки уже включено.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7652FAE-9F52-4FD5-AD69-B07C72CA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8311073-61C2-478A-B7BE-C2C57A256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609600" y="2209800"/>
          <a:ext xmlns:a="http://schemas.openxmlformats.org/drawingml/2006/main" cx="7667625" cy="3143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132a47b41df4c36"/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5490C15C-6B8D-4EC7-A9D7-5DF7FBED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91575" y="2476500"/>
            <a:ext cx="2762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−12 мин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95259EF1-6FD0-4CAE-B334-DFE923562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7662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на одну задачу</a:t>
            </a:r>
          </a:p>
        </p:txBody>
      </p:sp>
      <p:sp>
        <p:nvSpPr>
          <p:cNvPr id="8" name="text-6">
            <a:extLst xmlns:a="http://schemas.openxmlformats.org/drawingml/2006/main">
              <a:ext uri="{FF2B5EF4-FFF2-40B4-BE49-F238E27FC236}">
                <a16:creationId xmlns:a16="http://schemas.microsoft.com/office/drawing/2014/main" id="{943B04B1-3E05-447B-8E49-99ECE4478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4286250"/>
            <a:ext cx="266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Проверка растёт</a:t>
            </a:r>
          </a:p>
          <a:p xmlns:a="http://schemas.openxmlformats.org/drawingml/2006/main">
            <a:pPr>
              <a:defRPr sz="180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с 5 до 8 минут</a:t>
            </a:r>
          </a:p>
        </p:txBody>
      </p:sp>
      <p:sp>
        <p:nvSpPr>
          <p:cNvPr id="9" name="text-7">
            <a:extLst xmlns:a="http://schemas.openxmlformats.org/drawingml/2006/main">
              <a:ext uri="{FF2B5EF4-FFF2-40B4-BE49-F238E27FC236}">
                <a16:creationId xmlns:a16="http://schemas.microsoft.com/office/drawing/2014/main" id="{3A74F5AD-0263-44CE-AA4B-CD019D21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Это пример расчёта, а не обещание ускорения каждой задачи на 40%.</a:t>
            </a:r>
          </a:p>
        </p:txBody>
      </p:sp>
    </p:spTree>
    <p:extLst>
      <p:ext uri="{BB962C8B-B14F-4D97-AF65-F5344CB8AC3E}">
        <p14:creationId xmlns:p14="http://schemas.microsoft.com/office/powerpoint/2010/main" val="11757269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66AE69AA-9890-4140-BDBB-A60A417FD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Человеческий фактор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4356212-68E8-4319-B6A1-3AAA4C94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Студия помогает соблюдать порядок. Ошибки модели требуют отдельного контроля.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19A6C86-08C0-4859-8228-878D20A19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97515A7-E9B8-4C83-8B72-8AB9D7A5A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43125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4000500"/>
                <a:gridCol w="3781425"/>
              </a:tblGrid>
              <a:tr h="6667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Причина потерь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Как помогает Студия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сохраняет человек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667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Усталость и пропуски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Повторяемый перечень проверки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Проверку критичных пунктов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Знания в голове коллеги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Работа по утверждённым материалам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Актуальность инструкций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667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Разный стиль выполнения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Единый формат результата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Оценку содержания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667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Доверие уверенному ответу ИИ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Запрос оснований и источников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Проверку фактов и решения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E1059CC5-EB37-4CFF-B682-E5B27535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Меньше пропусков — цель проверки на ваших задачах. Безошибочность не заявляется.</a:t>
            </a:r>
          </a:p>
        </p:txBody>
      </p:sp>
    </p:spTree>
    <p:extLst>
      <p:ext uri="{BB962C8B-B14F-4D97-AF65-F5344CB8AC3E}">
        <p14:creationId xmlns:p14="http://schemas.microsoft.com/office/powerpoint/2010/main" val="14117177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7ED8D1D1-F3BE-4ED9-A427-99CC5BC52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Возможности в ежедневной работе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1742E73-D565-4860-8748-FA64F7F6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0B539397-DF36-4AC6-82DA-04E40092E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5D96CB6-63C5-405D-882D-2B3EE7B09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Документы и история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5C9CBC2-DA6C-4BF4-8FE8-D6A5BEC31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49053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Поиск по файлам и ссылки на источники.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Поиск прежних обсуждений по словам.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Личные проекты для связанных разговоров.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2006A625-0A31-4599-9E8C-DF3DEB76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Повторяемые задачи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48ED8014-4606-435E-B25A-6EDBC2BE5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38475"/>
            <a:ext cx="50958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Сохранённые инструкции и навыки.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Управляемая память предпочтений.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Задания по расписанию для доступных источников.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B6977576-AF96-47D9-91F2-C66E607E3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Меньше повторного объяснения задачи и ручного поиска</a:t>
            </a:r>
          </a:p>
        </p:txBody>
      </p:sp>
    </p:spTree>
    <p:extLst>
      <p:ext uri="{BB962C8B-B14F-4D97-AF65-F5344CB8AC3E}">
        <p14:creationId xmlns:p14="http://schemas.microsoft.com/office/powerpoint/2010/main" val="11157298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CD309E3F-ECD2-4FA5-84C5-19B8D297F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Агенты для разных специалистов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4E06C53D-49A0-4367-ACC1-67E582E4E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Роль, инструкции и разрешённые знания формируют порядок работы помощника.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B3BA85F5-B381-4CE9-89CF-73A85E64C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58BD6109-DE01-41AC-B8C7-9FA3379D4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95625"/>
                <a:gridCol w="4191000"/>
                <a:gridCol w="3686175"/>
              </a:tblGrid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Помощник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Типовая задача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для проверки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Юридической службы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Сопоставить договоры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Изменения и вопросы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Программиста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Разобрать код и ошибку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Объяснение и вариант исправления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Администратора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Изучить журнал службы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Факты и план проверок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Руководителя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Собрать отчёт по материалам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Сводка и вопросы к решению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07404DA9-6409-4EFC-941E-47B16C570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Разные роли могут работать на одной модели. Запуск программного кода не включён.</a:t>
            </a:r>
          </a:p>
        </p:txBody>
      </p:sp>
    </p:spTree>
    <p:extLst>
      <p:ext uri="{BB962C8B-B14F-4D97-AF65-F5344CB8AC3E}">
        <p14:creationId xmlns:p14="http://schemas.microsoft.com/office/powerpoint/2010/main" val="198030918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92429C1F-BA46-4CAE-98AF-227CC0060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Допущения для расчёта экономики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9B97604F-EA0B-4BDA-A900-736D15BA2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Учебный пример для замены вашими данными. Это не тариф и не предложение цены.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1825895B-D020-4781-9FED-B8A5ECC0A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D30BC14-3F5B-421B-BF0A-4434D0BF4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95500"/>
          <a:ext xmlns:a="http://schemas.openxmlformats.org/drawingml/2006/main" cx="10972800" cy="3476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572375"/>
                <a:gridCol w="3400425"/>
              </a:tblGrid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Параметр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Допущение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Сотрудников в выбранном процессе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25 человек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Повторяемых задач на сотрудника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 в рабочий день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Рабочих дней для примера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22 в месяц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Чистое сокращение времени задачи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 минут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79438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Полная стоимость рабочего часа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1 200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1766280E-F3B3-4A0D-BC3A-8635074E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Фактическое время, стоимость часа и количество подходящих задач измеряются на предприятии.</a:t>
            </a:r>
          </a:p>
        </p:txBody>
      </p:sp>
    </p:spTree>
    <p:extLst>
      <p:ext uri="{BB962C8B-B14F-4D97-AF65-F5344CB8AC3E}">
        <p14:creationId xmlns:p14="http://schemas.microsoft.com/office/powerpoint/2010/main" val="18180632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719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0">
            <a:extLst xmlns:a="http://schemas.openxmlformats.org/drawingml/2006/main">
              <a:ext uri="{FF2B5EF4-FFF2-40B4-BE49-F238E27FC236}">
                <a16:creationId xmlns:a16="http://schemas.microsoft.com/office/drawing/2014/main" id="{09619250-A791-4AF7-BCF6-5A1CB1200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220 часов в месяц для другой работы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2CA38A8F-EEAD-4DF9-8EDF-BB46A69E4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3C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CC3CE"/>
                </a:solidFill>
                <a:latin typeface="DejaVu Sans"/>
                <a:ea typeface="DejaVu Sans"/>
                <a:cs typeface="DejaVu Sans"/>
              </a:rPr>
              <a:t>Расчётный результат при допущениях предыдущего слайда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4759937-6DC4-4436-8DBB-F80FA692B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C3814AD-C5B1-42C7-AFE9-0AF1B2491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95DD1493-3D33-4A82-A1EE-84A0B90DA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33625"/>
            <a:ext cx="50958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8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68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220 ч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15CEF017-DDA1-479F-9047-575DB47E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67125"/>
            <a:ext cx="4953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3CAD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3CAD3"/>
                </a:solidFill>
                <a:latin typeface="DejaVu Sans"/>
                <a:ea typeface="DejaVu Sans"/>
                <a:cs typeface="DejaVu Sans"/>
              </a:rPr>
              <a:t>высвобождённого времени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0D583602-372A-42D9-AA4A-5398BA707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333625"/>
            <a:ext cx="5238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27769"/>
                </a:solidFill>
                <a:latin typeface="DejaVu Sans"/>
                <a:ea typeface="DejaVu Sans"/>
                <a:cs typeface="DejaVu Sans"/>
              </a:defRPr>
            </a:pPr>
            <a:r>
              <a:rPr sz="5250" b="1">
                <a:solidFill>
                  <a:srgbClr val="F27769"/>
                </a:solidFill>
                <a:latin typeface="DejaVu Sans"/>
                <a:ea typeface="DejaVu Sans"/>
                <a:cs typeface="DejaVu Sans"/>
              </a:rPr>
              <a:t>264 000 ₽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078DA55-5837-4DF2-BB97-F45FC380D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67125"/>
            <a:ext cx="5095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3CAD3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3CAD3"/>
                </a:solidFill>
                <a:latin typeface="DejaVu Sans"/>
                <a:ea typeface="DejaVu Sans"/>
                <a:cs typeface="DejaVu Sans"/>
              </a:rPr>
              <a:t>стоимость этого времени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9A10DFE3-08E3-4365-B756-0BD99AF79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57750"/>
            <a:ext cx="109728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25 × 2 × 22 × 12 ÷ 60 = 220 часов</a:t>
            </a:r>
          </a:p>
        </p:txBody>
      </p:sp>
      <p:sp>
        <p:nvSpPr>
          <p:cNvPr id="10" name="text-9">
            <a:extLst xmlns:a="http://schemas.openxmlformats.org/drawingml/2006/main">
              <a:ext uri="{FF2B5EF4-FFF2-40B4-BE49-F238E27FC236}">
                <a16:creationId xmlns:a16="http://schemas.microsoft.com/office/drawing/2014/main" id="{95A146CC-6918-4A21-A6F5-CAD97B72E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F2776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27769"/>
                </a:solidFill>
                <a:latin typeface="DejaVu Sans"/>
                <a:ea typeface="DejaVu Sans"/>
                <a:cs typeface="DejaVu Sans"/>
              </a:rPr>
              <a:t>Это ресурс для новых задач. Денежная экономия требует управленческого действия.</a:t>
            </a:r>
          </a:p>
        </p:txBody>
      </p:sp>
    </p:spTree>
    <p:extLst>
      <p:ext uri="{BB962C8B-B14F-4D97-AF65-F5344CB8AC3E}">
        <p14:creationId xmlns:p14="http://schemas.microsoft.com/office/powerpoint/2010/main" val="20346897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3FF5FAA3-FAD9-45DF-BAD5-78F0F2AA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Экономический эффект с учётом затрат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D5E4746-4941-4D7D-82CB-E3C82112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Учебный пример. Предприятие полезно использует 60% высвобождённого времени.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34797ED-923C-4865-B6A2-1EB1ED078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99331085-F9BD-4CB4-B712-E484F2F7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0956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620000"/>
                <a:gridCol w="3352800"/>
              </a:tblGrid>
              <a:tr h="6191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Расчёт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месяц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191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Стоимость высвобождённого времени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264 000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Полезно используется 60%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158 400 ₽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191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Регулярные затраты на Студию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−90 000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191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Чистый экономический эквивалент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68 400 ₽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87B15420-4EAB-4F82-A247-AF8725D88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68 400 ₽ — расчётная ценность дополнительной производительности, не гарантированная экономия денег.</a:t>
            </a:r>
          </a:p>
        </p:txBody>
      </p:sp>
    </p:spTree>
    <p:extLst>
      <p:ext uri="{BB962C8B-B14F-4D97-AF65-F5344CB8AC3E}">
        <p14:creationId xmlns:p14="http://schemas.microsoft.com/office/powerpoint/2010/main" val="2446474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1393988A-E90A-4CB9-8B43-CEC0CE4A3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Полная стоимость локальной эксплуатации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B828C177-90FA-40F9-AD4A-E5313B060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Пример бюджета. Реальные условия определяются оборудованием и объёмом работ.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A4353FD3-0B86-42BE-8A5D-F6BB78CE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D8D89FE5-6425-4CC0-8C8A-2E59B365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047875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572375"/>
                <a:gridCol w="3400425"/>
              </a:tblGrid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Статья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месяц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Амортизация сервера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Электроэнергия и размещение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10 000 ₽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Время обслуживания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Сопровождение и обновления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20 000 ₽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Итого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90 000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06E1BFCD-80DC-444C-A8DA-43F92F32C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Внедрение и обучение оцениваются отдельно. Покупка сервера требует бюджета до начала работы.</a:t>
            </a:r>
          </a:p>
        </p:txBody>
      </p:sp>
    </p:spTree>
    <p:extLst>
      <p:ext uri="{BB962C8B-B14F-4D97-AF65-F5344CB8AC3E}">
        <p14:creationId xmlns:p14="http://schemas.microsoft.com/office/powerpoint/2010/main" val="156830984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92907B36-8017-4D54-82A9-76571E853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Результат зависит от реальной экономии времени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EA7DF29-D7DE-4E0B-882D-BBCF7D8C9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Те же 25 сотрудников, 1 100 задач, 1 200 ₽ за час, использование 60%, затраты 90 000 ₽.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4E80668C-2525-4E4E-989B-CCC32202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871C0804-21A7-49C3-8686-312FF748D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609600" y="2238375"/>
          <a:ext xmlns:a="http://schemas.openxmlformats.org/drawingml/2006/main" cx="10972800" cy="26193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48125"/>
                <a:gridCol w="2905125"/>
                <a:gridCol w="4019550"/>
              </a:tblGrid>
              <a:tr h="654844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Экономия на задаче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 в месяц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Чистый эквивалент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54844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 минут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91,7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−24 000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54844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12 минут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220,0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68 400 ₽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54844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минут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366,7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174 000 ₽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07CF11DA-9900-4897-ABC2-4EA4BABE7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Порог покрытия регулярных затрат: около 6,8 минуты на задачу</a:t>
            </a:r>
          </a:p>
        </p:txBody>
      </p:sp>
      <p:sp>
        <p:nvSpPr>
          <p:cNvPr id="7" name="text-5">
            <a:extLst xmlns:a="http://schemas.openxmlformats.org/drawingml/2006/main">
              <a:ext uri="{FF2B5EF4-FFF2-40B4-BE49-F238E27FC236}">
                <a16:creationId xmlns:a16="http://schemas.microsoft.com/office/drawing/2014/main" id="{AA0F4FD9-F835-4279-9084-92C0494A9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40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При этих допущениях. Разовые затраты на внедрение в порог не включены.</a:t>
            </a:r>
          </a:p>
        </p:txBody>
      </p:sp>
    </p:spTree>
    <p:extLst>
      <p:ext uri="{BB962C8B-B14F-4D97-AF65-F5344CB8AC3E}">
        <p14:creationId xmlns:p14="http://schemas.microsoft.com/office/powerpoint/2010/main" val="56542819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7D5B9871-C65D-49A0-8AE1-D2C065F82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Когда время превращается в деньги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F098819-4EBC-40EF-8C7E-F86008C40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C891421-CEAF-4914-A7F9-9C0CFFDFB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7D52B53-AD54-4ACA-A677-0C308AF19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Экономия денежных расходов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ACEAC556-D124-41CB-817E-E6C559EC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49053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Меньше оплаченных переработок.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Сокращение объёма подрядных работ.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Обоснованный пересмотр планов найма.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03F3F94-BC9F-48E2-A58E-5A075185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Дополнительная производительность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4BD4E73-436D-46C5-8109-82CF3A53A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38475"/>
            <a:ext cx="50958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Больше выполненных задач.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Быстрее подготовка предложений и ответов.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Меньше очереди на первичный разбор.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39F54667-DE2A-4230-B176-7ADB2FA85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В бюджете учитываются только фактически изменившиеся расходы и результаты</a:t>
            </a:r>
          </a:p>
        </p:txBody>
      </p:sp>
    </p:spTree>
    <p:extLst>
      <p:ext uri="{BB962C8B-B14F-4D97-AF65-F5344CB8AC3E}">
        <p14:creationId xmlns:p14="http://schemas.microsoft.com/office/powerpoint/2010/main" val="149090515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D7839A40-2C28-455B-B2AA-CD8EBBDE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Что получает системный администратор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15A142F9-A784-4E56-B69A-809823E89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795588EC-F001-4DCB-9579-705281CD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6BCC0A8D-31F1-495E-8A15-15B13F7F1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Помощь в технической работе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40026A70-9699-441F-A62C-40C7A93F5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49053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Разбор журналов и конфигураций.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Черновики инструкций и отчётов.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Ответы по внутренним материалам.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E55F7BB2-E02A-44E1-8D25-47090B839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Управление самой Студией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7E7863E5-CB8F-4D95-86A8-C2028D53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38475"/>
            <a:ext cx="50958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Доступ пользователей и групп.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Выбор и обслуживание моделей.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Резервные копии и обновления.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06B6A9AB-FA43-408C-9182-DDD74C8C7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Команды проверяет и выполняет инженер. ИИ не получает доступ к серверу автоматически.</a:t>
            </a:r>
          </a:p>
        </p:txBody>
      </p:sp>
    </p:spTree>
    <p:extLst>
      <p:ext uri="{BB962C8B-B14F-4D97-AF65-F5344CB8AC3E}">
        <p14:creationId xmlns:p14="http://schemas.microsoft.com/office/powerpoint/2010/main" val="954784898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7371D241-D700-4120-AC7F-5F633ACCB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Пример баланса времени администратора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9E1635F-E5A7-4536-82E1-67772E117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Учебный сценарий на месяц. Чистая польза учитывает обслуживание Студии.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5B84A3C3-46D1-4B45-92A7-14ACAEF1F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FCFF1978-089D-4BA7-8C92-00AF3B9DF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14550"/>
          <a:ext xmlns:a="http://schemas.openxmlformats.org/drawingml/2006/main" cx="1097280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810125"/>
                <a:gridCol w="4333875"/>
                <a:gridCol w="1828800"/>
              </a:tblGrid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Задача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Условный расчёт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Первичный разбор журналов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задач × 15 минут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Подготовка инструкций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20 задач × 12 минут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Типовые ответы сотрудникам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30 задач × 8 минут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4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Обслуживание Студии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Дополнительная нагрузка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−6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55625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Чистое высвобождение времени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За месяц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7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B0509334-CB67-4260-9E6D-F9E9BBC1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Отдельный пример. Эти часы нельзя автоматически прибавлять к общему расчёту 220 часов.</a:t>
            </a:r>
          </a:p>
        </p:txBody>
      </p:sp>
    </p:spTree>
    <p:extLst>
      <p:ext uri="{BB962C8B-B14F-4D97-AF65-F5344CB8AC3E}">
        <p14:creationId xmlns:p14="http://schemas.microsoft.com/office/powerpoint/2010/main" val="83150147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719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0">
            <a:extLst xmlns:a="http://schemas.openxmlformats.org/drawingml/2006/main">
              <a:ext uri="{FF2B5EF4-FFF2-40B4-BE49-F238E27FC236}">
                <a16:creationId xmlns:a16="http://schemas.microsoft.com/office/drawing/2014/main" id="{A0B93254-2FAD-4887-9946-B7A2D4A1D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Полностью локальная обработка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53663BAC-0BE6-4B75-8894-75E050329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BCC3CE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BCC3CE"/>
                </a:solidFill>
                <a:latin typeface="DejaVu Sans"/>
                <a:ea typeface="DejaVu Sans"/>
                <a:cs typeface="DejaVu Sans"/>
              </a:rPr>
              <a:t>Основные задачи Студии не требуют внешней модели или облачной подписки.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F90A52CF-AA4C-426E-8554-2400262C0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6A4862B-DB70-4F20-ABA1-84E6401F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087E5620-8E70-4B9E-ACDC-E232F6100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0"/>
            <a:ext cx="590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 контуре предприятия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998CA187-BB67-489F-97E9-9A6CC69D9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33750"/>
            <a:ext cx="657225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rPr>
              <a:t>Модель</a:t>
            </a:r>
          </a:p>
          <a:p xmlns:a="http://schemas.openxmlformats.org/drawingml/2006/main">
            <a:pPr>
              <a:def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rPr>
              <a:t>Документы и история</a:t>
            </a:r>
          </a:p>
          <a:p xmlns:a="http://schemas.openxmlformats.org/drawingml/2006/main">
            <a:pPr>
              <a:def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rPr>
              <a:t>Поиск по материалам</a:t>
            </a:r>
          </a:p>
          <a:p xmlns:a="http://schemas.openxmlformats.org/drawingml/2006/main">
            <a:pPr>
              <a:def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C8CDD5"/>
                </a:solidFill>
                <a:latin typeface="DejaVu Sans"/>
                <a:ea typeface="DejaVu Sans"/>
                <a:cs typeface="DejaVu Sans"/>
              </a:rPr>
              <a:t>Разрешённые внутренние источники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67CA49D2-722A-47A1-AAD0-7613DFC18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333625"/>
            <a:ext cx="2476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625" b="1">
                <a:solidFill>
                  <a:srgbClr val="F27769"/>
                </a:solidFill>
                <a:latin typeface="DejaVu Sans"/>
                <a:ea typeface="DejaVu Sans"/>
                <a:cs typeface="DejaVu Sans"/>
              </a:defRPr>
            </a:pPr>
            <a:r>
              <a:rPr sz="8625" b="1">
                <a:solidFill>
                  <a:srgbClr val="F27769"/>
                </a:solidFill>
                <a:latin typeface="DejaVu Sans"/>
                <a:ea typeface="DejaVu Sans"/>
                <a:cs typeface="DejaVu Sans"/>
              </a:rPr>
              <a:t>0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AC57085-65D0-454E-8CCB-71B4D5922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4000500"/>
            <a:ext cx="304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внешних ИИ-сервисов</a:t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нужно для локальных задач</a:t>
            </a:r>
          </a:p>
        </p:txBody>
      </p:sp>
      <p:sp>
        <p:nvSpPr>
          <p:cNvPr id="9" name="text-8">
            <a:extLst xmlns:a="http://schemas.openxmlformats.org/drawingml/2006/main">
              <a:ext uri="{FF2B5EF4-FFF2-40B4-BE49-F238E27FC236}">
                <a16:creationId xmlns:a16="http://schemas.microsoft.com/office/drawing/2014/main" id="{33B23E4D-018B-4CAE-9E98-1D92121C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16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C8CDD5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8CDD5"/>
                </a:solidFill>
                <a:latin typeface="DejaVu Sans"/>
                <a:ea typeface="DejaVu Sans"/>
                <a:cs typeface="DejaVu Sans"/>
              </a:rPr>
              <a:t>Условие: локальные компоненты, отключённые внешние подключения и контроль исходящего трафика.</a:t>
            </a:r>
          </a:p>
        </p:txBody>
      </p:sp>
    </p:spTree>
    <p:extLst>
      <p:ext uri="{BB962C8B-B14F-4D97-AF65-F5344CB8AC3E}">
        <p14:creationId xmlns:p14="http://schemas.microsoft.com/office/powerpoint/2010/main" val="178513155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5D47F78E-38AF-487A-9E3A-A4006E9E7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Контроль доступа и ответственность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718F1656-753B-4B84-BCCE-9F75DCF85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Локальное размещение даёт контроль. Защита зависит от настройки и эксплуатации.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B913A3F-EB11-473A-88C3-565134B14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9746EF7-840B-4F66-8A88-7E7F6542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238375"/>
          <a:ext xmlns:a="http://schemas.openxmlformats.org/drawingml/2006/main" cx="109728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7258050"/>
              </a:tblGrid>
              <a:tr h="57150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Ответственный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Зона контроля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57150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Владелец процесса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Критерии качества и проверка результата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Администратор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Доступ, сеть, модели, обновления и восстановление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57150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Служба безопасности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Допустимые данные и правила подключения источников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Пользователь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Разрешённые материалы и проверка перед действием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763FD3F5-560E-4191-8918-D6C1C1660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152-ФЗ: нужны меры для конкретной системы. Установка продукта не заменяет обязанности оператора.</a:t>
            </a:r>
          </a:p>
        </p:txBody>
      </p:sp>
    </p:spTree>
    <p:extLst>
      <p:ext uri="{BB962C8B-B14F-4D97-AF65-F5344CB8AC3E}">
        <p14:creationId xmlns:p14="http://schemas.microsoft.com/office/powerpoint/2010/main" val="443244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ED5299D2-E7DF-4D5D-98FA-5147366D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Яндекс Облако и другие подключения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D5DC1D36-BE66-476A-BB32-CDD7787F0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Дополнительные возможности. Локальная работа остаётся самостоятельным сценарием.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32A85485-DFE1-4909-995C-9AB46B838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CD6CB892-5415-4661-BA75-8B95B0A9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43250"/>
                <a:gridCol w="4333875"/>
                <a:gridCol w="3495675"/>
              </a:tblGrid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Направление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это даёт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Статус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Яндекс Облако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Облачные сведения и анализ расходов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Встроенная интеграция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Почта и базы данных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Рабочий контекст из источника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Настройка под систему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Яндекс 360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Почта, файлы, календари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планах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Сервисы хранения кода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Материалы и изменения проекта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 планах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452B4FB8-7049-4599-A265-BDF5C807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Внешний источник меняет границу передачи данных. Права и состав операций задаются отдельно.</a:t>
            </a:r>
          </a:p>
        </p:txBody>
      </p:sp>
    </p:spTree>
    <p:extLst>
      <p:ext uri="{BB962C8B-B14F-4D97-AF65-F5344CB8AC3E}">
        <p14:creationId xmlns:p14="http://schemas.microsoft.com/office/powerpoint/2010/main" val="175259064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0">
            <a:extLst xmlns:a="http://schemas.openxmlformats.org/drawingml/2006/main">
              <a:ext uri="{FF2B5EF4-FFF2-40B4-BE49-F238E27FC236}">
                <a16:creationId xmlns:a16="http://schemas.microsoft.com/office/drawing/2014/main" id="{729B93B0-43B4-4233-8EC1-20E93981D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Проверка пользы на одном процессе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072AF403-E35A-48D6-8595-33808D50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637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Пример плана на четыре недели после готовности инфраструктуры и доступа к данным.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83DC2823-E60A-405E-A0DF-D3B3209CA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1889B5E6-0EAE-4F59-B319-9388D02CC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09600" y="2190750"/>
          <a:ext xmlns:a="http://schemas.openxmlformats.org/drawingml/2006/main" cx="109728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143125"/>
                <a:gridCol w="4619625"/>
                <a:gridCol w="4210050"/>
              </a:tblGrid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Период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Работа команды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Что измеряем</a:t>
                      </a:r>
                    </a:p>
                  </a:txBody>
                  <a:tcPr marL="91440" marR="91440" marT="45720" marB="45720" anchor="ctr">
                    <a:solidFill>
                      <a:srgbClr val="17191C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Неделя 1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Выбор задачи и исходных примеров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Время и качество без Студии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Неделя 2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Настройка модели и помощника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Полноту и проверяемость ответа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Неделя 3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Сравнение на рабочих задачах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Подготовку, проверку и переделки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28650"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Неделя 4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Оценка результата и нагрузки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  <a:tc>
                  <a:txBody>
                    <a:bodyPr lIns="142875" tIns="95250" rIns="142875" bIns="95250">
                      <a:noAutofit/>
                    </a:bodyPr>
                    <a:lstStyle/>
                    <a:p>
                      <a:r>
                        <a:rPr sz="1725" b="0">
                          <a:solidFill>
                            <a:srgbClr val="17191C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Чистое время и полные затраты</a:t>
                      </a:r>
                    </a:p>
                  </a:txBody>
                  <a:tcPr marL="91440" marR="91440" marT="45720" marB="45720" anchor="ctr">
                    <a:solidFill>
                      <a:srgbClr val="F3F4F5"/>
                    </a:solidFill>
                  </a:tcPr>
                </a:tc>
              </a:tr>
            </a:tbl>
          </a:graphicData>
        </a:graphic>
      </p:graphicFrame>
      <p:sp>
        <p:nvSpPr>
          <p:cNvPr id="6" name="text-4">
            <a:extLst xmlns:a="http://schemas.openxmlformats.org/drawingml/2006/main">
              <a:ext uri="{FF2B5EF4-FFF2-40B4-BE49-F238E27FC236}">
                <a16:creationId xmlns:a16="http://schemas.microsoft.com/office/drawing/2014/main" id="{80323F05-C094-40BB-9162-66412A5DD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7875"/>
            <a:ext cx="109728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Решение о расширении принимается после оценки качества, времени, затрат и защиты данных.</a:t>
            </a:r>
          </a:p>
        </p:txBody>
      </p:sp>
    </p:spTree>
    <p:extLst>
      <p:ext uri="{BB962C8B-B14F-4D97-AF65-F5344CB8AC3E}">
        <p14:creationId xmlns:p14="http://schemas.microsoft.com/office/powerpoint/2010/main" val="133360908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0">
            <a:extLst xmlns:a="http://schemas.openxmlformats.org/drawingml/2006/main">
              <a:ext uri="{FF2B5EF4-FFF2-40B4-BE49-F238E27FC236}">
                <a16:creationId xmlns:a16="http://schemas.microsoft.com/office/drawing/2014/main" id="{B70523CE-C804-4CAC-AA2A-24080FCB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Критерии решения о внедрении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675F23DF-C49C-4FE9-B267-58B019E5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68D5B885-34CB-48DB-A48C-51A9F936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5E626A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4CDE5AC7-8FF5-4EF8-9F48-B28964F0C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4953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Для руководителя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284E0DDA-E027-4D20-A602-F7429BFFE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38475"/>
            <a:ext cx="49053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Есть повторяемая полезная задача.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Время экономится с учётом проверки.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Понятно, куда направить ресурс и как оценить эффект.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6198EE75-EC0F-4FC0-9FE9-5798B351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238375"/>
            <a:ext cx="5143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Для администратора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C8218D3E-C392-4677-8B5D-BDDF8F69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3038475"/>
            <a:ext cx="5095875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Локальный маршрут данных проверен.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Доступ и восстановление настроены.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191C"/>
                </a:solidFill>
                <a:latin typeface="DejaVu Sans"/>
                <a:ea typeface="DejaVu Sans"/>
                <a:cs typeface="DejaVu Sans"/>
              </a:rPr>
              <a:t>Нагрузка и обслуживание укладываются в ресурсы.</a:t>
            </a:r>
          </a:p>
        </p:txBody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FE901100-D65E-4627-9461-EDE470CE0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2625"/>
            <a:ext cx="109728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BB3029"/>
                </a:solidFill>
                <a:latin typeface="DejaVu Sans"/>
                <a:ea typeface="DejaVu Sans"/>
                <a:cs typeface="DejaVu Sans"/>
              </a:rPr>
              <a:t>Основание для масштабирования: проверенная польза на ваших материалах</a:t>
            </a:r>
          </a:p>
        </p:txBody>
      </p:sp>
    </p:spTree>
    <p:extLst>
      <p:ext uri="{BB962C8B-B14F-4D97-AF65-F5344CB8AC3E}">
        <p14:creationId xmlns:p14="http://schemas.microsoft.com/office/powerpoint/2010/main" val="119060653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7191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0">
            <a:extLst xmlns:a="http://schemas.openxmlformats.org/drawingml/2006/main">
              <a:ext uri="{FF2B5EF4-FFF2-40B4-BE49-F238E27FC236}">
                <a16:creationId xmlns:a16="http://schemas.microsoft.com/office/drawing/2014/main" id="{FAF84C7A-BF00-4F94-9A0D-087C1906A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"/>
            <a:ext cx="10972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НайсСофт — ИИ Студия</a:t>
            </a:r>
          </a:p>
        </p:txBody>
      </p:sp>
      <p:sp>
        <p:nvSpPr>
          <p:cNvPr id="2" name="text-1">
            <a:extLst xmlns:a="http://schemas.openxmlformats.org/drawingml/2006/main">
              <a:ext uri="{FF2B5EF4-FFF2-40B4-BE49-F238E27FC236}">
                <a16:creationId xmlns:a16="http://schemas.microsoft.com/office/drawing/2014/main" id="{89FB4345-7FEB-4EC5-BB20-48129B4B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9375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НайсСофт · ИИ Студия</a:t>
            </a:r>
          </a:p>
        </p:txBody>
      </p:sp>
      <p:sp>
        <p:nvSpPr>
          <p:cNvPr id="3" name="text-2">
            <a:extLst xmlns:a="http://schemas.openxmlformats.org/drawingml/2006/main">
              <a:ext uri="{FF2B5EF4-FFF2-40B4-BE49-F238E27FC236}">
                <a16:creationId xmlns:a16="http://schemas.microsoft.com/office/drawing/2014/main" id="{EF2885D8-6218-409E-92E4-35B2CAC9E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29375"/>
            <a:ext cx="42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ADB4BE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text-3">
            <a:extLst xmlns:a="http://schemas.openxmlformats.org/drawingml/2006/main">
              <a:ext uri="{FF2B5EF4-FFF2-40B4-BE49-F238E27FC236}">
                <a16:creationId xmlns:a16="http://schemas.microsoft.com/office/drawing/2014/main" id="{31448B7A-32FC-42CE-9C20-0BD3A342B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90750"/>
            <a:ext cx="109728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Ваши данные.</a:t>
            </a:r>
          </a:p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Ваши правила работы.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6E9D158D-81AE-4CD4-AF1B-83E10B3F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09728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F27769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27769"/>
                </a:solidFill>
                <a:latin typeface="DejaVu Sans"/>
                <a:ea typeface="DejaVu Sans"/>
                <a:cs typeface="DejaVu Sans"/>
              </a:rPr>
              <a:t>Одна задача для первого внедрения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FCE13FA0-03B8-4893-BD90-847E127B7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6096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bca1359a29ea4d90"/>
              </a:rPr>
              <a:t>+7 (499) 390-24-64</a:t>
            </a:r>
          </a:p>
        </p:txBody>
      </p:sp>
      <p:sp>
        <p:nvSpPr>
          <p:cNvPr id="7" name="text-6">
            <a:extLst xmlns:a="http://schemas.openxmlformats.org/drawingml/2006/main">
              <a:ext uri="{FF2B5EF4-FFF2-40B4-BE49-F238E27FC236}">
                <a16:creationId xmlns:a16="http://schemas.microsoft.com/office/drawing/2014/main" id="{E1C19953-B3B6-4EC8-AB97-F8CDADDE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5334000"/>
            <a:ext cx="4095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1a7675decf6429c"/>
              </a:rPr>
              <a:t>studio.ncsgp.ru</a:t>
            </a:r>
          </a:p>
        </p:txBody>
      </p:sp>
    </p:spTree>
    <p:extLst>
      <p:ext uri="{BB962C8B-B14F-4D97-AF65-F5344CB8AC3E}">
        <p14:creationId xmlns:p14="http://schemas.microsoft.com/office/powerpoint/2010/main" val="11222757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2026-09-15T14:32:13.3720000Z</dcterms:created>
  <dcterms:modified xsi:type="dcterms:W3CDTF">2026-09-15T14:32:13.3720000Z</dcterms:modified>
</coreProperties>
</file>